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279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211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917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479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898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28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451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0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433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984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18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68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2067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SAĞLIK GÖZETİMİ (HEALTH MONITORING)</a:t>
            </a:r>
          </a:p>
          <a:p>
            <a:endParaRPr lang="tr-TR" dirty="0" smtClean="0"/>
          </a:p>
          <a:p>
            <a:r>
              <a:rPr lang="tr-TR" dirty="0" smtClean="0"/>
              <a:t>Sağlıklı hayvan=sağlıklı çalışma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Çalışmanın devamlılığı</a:t>
            </a:r>
          </a:p>
          <a:p>
            <a:r>
              <a:rPr lang="tr-TR" dirty="0" smtClean="0"/>
              <a:t>-hayvan sayısı</a:t>
            </a:r>
          </a:p>
          <a:p>
            <a:r>
              <a:rPr lang="tr-TR" dirty="0" smtClean="0"/>
              <a:t>-sağlıklı (uygun) metabolizma</a:t>
            </a:r>
          </a:p>
          <a:p>
            <a:r>
              <a:rPr lang="tr-TR" dirty="0" smtClean="0"/>
              <a:t>-bir örneklik</a:t>
            </a:r>
          </a:p>
          <a:p>
            <a:endParaRPr lang="tr-TR" dirty="0" smtClean="0"/>
          </a:p>
          <a:p>
            <a:r>
              <a:rPr lang="tr-TR" dirty="0" smtClean="0"/>
              <a:t>Bilinen biyolojik özelliklere sahip hayvan kullanımı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kapsamda </a:t>
            </a:r>
            <a:r>
              <a:rPr lang="tr-TR" dirty="0"/>
              <a:t> dizayn, örnekleme, gözetim, raporlama ve </a:t>
            </a:r>
            <a:r>
              <a:rPr lang="tr-TR" dirty="0" smtClean="0"/>
              <a:t>yorumlama önem kazanmaktadır.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6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42101" cy="6858000"/>
          </a:xfrm>
        </p:spPr>
        <p:txBody>
          <a:bodyPr/>
          <a:lstStyle/>
          <a:p>
            <a:pPr marL="11430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44887" y="653482"/>
            <a:ext cx="3235818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2F2B20"/>
                </a:solidFill>
              </a:rPr>
              <a:t>subakut </a:t>
            </a:r>
            <a:r>
              <a:rPr lang="tr-TR" sz="2800" dirty="0" smtClean="0">
                <a:solidFill>
                  <a:srgbClr val="2F2B20"/>
                </a:solidFill>
              </a:rPr>
              <a:t>enfeksiyon!!!</a:t>
            </a:r>
          </a:p>
          <a:p>
            <a:r>
              <a:rPr lang="tr-TR" sz="2800" dirty="0" smtClean="0">
                <a:solidFill>
                  <a:srgbClr val="2F2B20"/>
                </a:solidFill>
              </a:rPr>
              <a:t>klinik </a:t>
            </a:r>
            <a:r>
              <a:rPr lang="tr-TR" sz="2800" dirty="0">
                <a:solidFill>
                  <a:srgbClr val="2F2B20"/>
                </a:solidFill>
              </a:rPr>
              <a:t>gözlem sonuç vermez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748306" y="2661177"/>
            <a:ext cx="4945488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2F2B20"/>
                </a:solidFill>
              </a:rPr>
              <a:t>Latent</a:t>
            </a:r>
            <a:r>
              <a:rPr lang="tr-TR" sz="2400" dirty="0" smtClean="0">
                <a:solidFill>
                  <a:srgbClr val="2F2B20"/>
                </a:solidFill>
              </a:rPr>
              <a:t> enfeksiyon!!!!</a:t>
            </a:r>
          </a:p>
          <a:p>
            <a:r>
              <a:rPr lang="tr-TR" sz="2400" dirty="0">
                <a:solidFill>
                  <a:srgbClr val="2F2B20"/>
                </a:solidFill>
              </a:rPr>
              <a:t>istenmeyen </a:t>
            </a:r>
            <a:r>
              <a:rPr lang="tr-TR" sz="2400" dirty="0" err="1">
                <a:solidFill>
                  <a:srgbClr val="2F2B20"/>
                </a:solidFill>
              </a:rPr>
              <a:t>transplant</a:t>
            </a:r>
            <a:r>
              <a:rPr lang="tr-TR" sz="2400" dirty="0">
                <a:solidFill>
                  <a:srgbClr val="2F2B20"/>
                </a:solidFill>
              </a:rPr>
              <a:t> olabilir tümör, hücre hattı, serum, embriyo ve gametlerin varlığı etkinlik gösterebilir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3564228" y="361454"/>
            <a:ext cx="4694350" cy="110799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2F2B20"/>
                </a:solidFill>
              </a:rPr>
              <a:t>Zoonoz</a:t>
            </a:r>
            <a:r>
              <a:rPr lang="tr-TR" sz="2400" dirty="0" smtClean="0">
                <a:solidFill>
                  <a:srgbClr val="2F2B20"/>
                </a:solidFill>
              </a:rPr>
              <a:t> </a:t>
            </a:r>
            <a:r>
              <a:rPr lang="tr-TR" sz="2400" dirty="0">
                <a:solidFill>
                  <a:srgbClr val="2F2B20"/>
                </a:solidFill>
              </a:rPr>
              <a:t>etken tehlikesi</a:t>
            </a:r>
            <a:r>
              <a:rPr lang="tr-TR" sz="2400" dirty="0" smtClean="0">
                <a:solidFill>
                  <a:srgbClr val="2F2B20"/>
                </a:solidFill>
              </a:rPr>
              <a:t>!!!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 </a:t>
            </a:r>
            <a:r>
              <a:rPr lang="tr-TR" sz="2400" dirty="0">
                <a:solidFill>
                  <a:srgbClr val="2F2B20"/>
                </a:solidFill>
              </a:rPr>
              <a:t>çalışan sağılığı kontrolü</a:t>
            </a:r>
          </a:p>
          <a:p>
            <a:endParaRPr lang="tr-TR" dirty="0">
              <a:solidFill>
                <a:srgbClr val="2F2B2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521040" y="4763542"/>
            <a:ext cx="3226157" cy="184651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FFFFFF"/>
                </a:solidFill>
              </a:rPr>
              <a:t>Sağlık gözetimi şart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1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2067" cy="6858000"/>
          </a:xfrm>
        </p:spPr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Oval 1"/>
          <p:cNvSpPr/>
          <p:nvPr/>
        </p:nvSpPr>
        <p:spPr>
          <a:xfrm>
            <a:off x="627846" y="811368"/>
            <a:ext cx="3206840" cy="3412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FFFFFF"/>
                </a:solidFill>
              </a:rPr>
              <a:t>Gözetimde  </a:t>
            </a:r>
            <a:r>
              <a:rPr lang="tr-TR" sz="2800" dirty="0">
                <a:solidFill>
                  <a:srgbClr val="FFFFFF"/>
                </a:solidFill>
              </a:rPr>
              <a:t>standardizasyon</a:t>
            </a: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3245476" y="811368"/>
            <a:ext cx="4365938" cy="2408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Federation of European Laboratory Animal Science Associations (FELASA)</a:t>
            </a:r>
            <a:endParaRPr lang="tr-TR" sz="2800" dirty="0">
              <a:solidFill>
                <a:srgbClr val="FFFFFF"/>
              </a:solidFill>
            </a:endParaRPr>
          </a:p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115913"/>
            <a:ext cx="8461420" cy="6742089"/>
          </a:xfrm>
        </p:spPr>
        <p:txBody>
          <a:bodyPr>
            <a:normAutofit/>
          </a:bodyPr>
          <a:lstStyle/>
          <a:p>
            <a:r>
              <a:rPr lang="tr-TR" dirty="0" smtClean="0"/>
              <a:t>ÜNİTE KAVRAMI</a:t>
            </a:r>
          </a:p>
          <a:p>
            <a:r>
              <a:rPr lang="tr-TR" dirty="0" smtClean="0"/>
              <a:t>Ünite = potansiyel rezervuar</a:t>
            </a:r>
          </a:p>
          <a:p>
            <a:endParaRPr lang="tr-TR" dirty="0" smtClean="0"/>
          </a:p>
          <a:p>
            <a:r>
              <a:rPr lang="tr-TR" dirty="0" smtClean="0"/>
              <a:t>Mikrobiyolojik </a:t>
            </a:r>
            <a:r>
              <a:rPr lang="tr-TR" dirty="0"/>
              <a:t>esasa göre yapılandırılma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personel, ekipman ve hayvanların özgürce hareket ettikleri yerler, </a:t>
            </a:r>
          </a:p>
          <a:p>
            <a:r>
              <a:rPr lang="tr-TR" dirty="0" smtClean="0"/>
              <a:t>bir izolatör, </a:t>
            </a:r>
          </a:p>
          <a:p>
            <a:r>
              <a:rPr lang="tr-TR" dirty="0" smtClean="0"/>
              <a:t>hayvan kontağı olan mikro izolasyon kafesi</a:t>
            </a:r>
          </a:p>
          <a:p>
            <a:r>
              <a:rPr lang="tr-TR" dirty="0" smtClean="0"/>
              <a:t>IVC kafes,</a:t>
            </a:r>
          </a:p>
          <a:p>
            <a:r>
              <a:rPr lang="tr-TR" dirty="0" smtClean="0"/>
              <a:t>Oda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bariyer </a:t>
            </a:r>
            <a:r>
              <a:rPr lang="tr-TR" dirty="0"/>
              <a:t>sistemleri (kapılar, kabinler, havalandırmalı </a:t>
            </a:r>
            <a:r>
              <a:rPr lang="tr-TR" dirty="0" smtClean="0"/>
              <a:t>bariyerler)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7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605058"/>
              </p:ext>
            </p:extLst>
          </p:nvPr>
        </p:nvGraphicFramePr>
        <p:xfrm>
          <a:off x="457198" y="180301"/>
          <a:ext cx="7620002" cy="6529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0001"/>
                <a:gridCol w="3810001"/>
              </a:tblGrid>
              <a:tr h="31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Yüksek risk içeren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Düşük risk içeren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</a:tr>
              <a:tr h="31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Ayda birden fazla hayvan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Kapalı yetiştirme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Farklı mikrobiyolojik özellikteki ünitelerin yakınlığı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“Hepsi içeri”-“Hepsi dışarı” sistemi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Farklı kolonilerden hayvan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 içine doğru ara sıra yapılan personel hareketliliği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Manipülasyon ve sonraki dönüş için hayvan hareketliliği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Sınırlı çeşitlilikte yapılan araştırmalar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9868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İnsekt ve vahşi rodentlerin hayvan odalarına veya yem ve yataklık depolama alanlarına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9868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Ünitede barındırılan aynı hayvan türünden kaynaklanan biyolojik materyallerin sıkça kullanılması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Çeşitli çalışmaların yapıldığı çok amaçlı tesisler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 içine doğru çok sık yapılan personel hareketliliği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Ortak kullanımlı dezenfekte edilemeyen materyal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1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42101" cy="6858000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Hangi Enfeksiyon Kaynakları? </a:t>
            </a:r>
          </a:p>
          <a:p>
            <a:pPr marL="114300" indent="0">
              <a:buNone/>
            </a:pPr>
            <a:r>
              <a:rPr lang="tr-TR" dirty="0" smtClean="0"/>
              <a:t>hayvan </a:t>
            </a:r>
            <a:r>
              <a:rPr lang="tr-TR" dirty="0"/>
              <a:t>sağlığı,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araştırma </a:t>
            </a:r>
            <a:r>
              <a:rPr lang="tr-TR" dirty="0"/>
              <a:t>niteliği,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hayvan </a:t>
            </a:r>
            <a:r>
              <a:rPr lang="tr-TR" dirty="0"/>
              <a:t>türü,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yaygınlık</a:t>
            </a:r>
            <a:r>
              <a:rPr lang="tr-TR" dirty="0"/>
              <a:t>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lokal </a:t>
            </a:r>
            <a:r>
              <a:rPr lang="tr-TR" dirty="0"/>
              <a:t>faktörler,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etkenin </a:t>
            </a:r>
            <a:r>
              <a:rPr lang="tr-TR" dirty="0" err="1"/>
              <a:t>zoonotik</a:t>
            </a:r>
            <a:r>
              <a:rPr lang="tr-TR" dirty="0"/>
              <a:t> özelliği, </a:t>
            </a:r>
            <a:endParaRPr lang="tr-TR" dirty="0" smtClean="0"/>
          </a:p>
          <a:p>
            <a:pPr marL="114300" indent="0">
              <a:buNone/>
            </a:pPr>
            <a:r>
              <a:rPr lang="tr-TR" dirty="0" err="1" smtClean="0"/>
              <a:t>prevalansı</a:t>
            </a:r>
            <a:r>
              <a:rPr lang="tr-TR" dirty="0"/>
              <a:t>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birimin </a:t>
            </a:r>
            <a:r>
              <a:rPr lang="tr-TR" dirty="0"/>
              <a:t>ve hayvanın mikrobiyolojik ve </a:t>
            </a:r>
            <a:r>
              <a:rPr lang="tr-TR" dirty="0" err="1"/>
              <a:t>immunolojik</a:t>
            </a:r>
            <a:r>
              <a:rPr lang="tr-TR" dirty="0"/>
              <a:t> </a:t>
            </a:r>
            <a:r>
              <a:rPr lang="tr-TR" dirty="0" smtClean="0"/>
              <a:t>durumu</a:t>
            </a:r>
          </a:p>
          <a:p>
            <a:pPr marL="114300" indent="0">
              <a:buNone/>
            </a:pPr>
            <a:r>
              <a:rPr lang="tr-TR" dirty="0" smtClean="0"/>
              <a:t>hedeflenen </a:t>
            </a:r>
            <a:r>
              <a:rPr lang="tr-TR" dirty="0"/>
              <a:t>sonuçlar önemli rol oynamaktadır.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Etkenler ve hayvan türüne göre 3 aylık ve yıllık kontroller şeklinde yürütülür.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60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2067" cy="6858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TEŞHİS YÖNTEMLERİ, METODLAR, UYGULAMALAR</a:t>
            </a:r>
          </a:p>
          <a:p>
            <a:endParaRPr lang="tr-TR" dirty="0" smtClean="0"/>
          </a:p>
          <a:p>
            <a:r>
              <a:rPr lang="tr-TR" dirty="0" smtClean="0"/>
              <a:t>Gözcü </a:t>
            </a:r>
            <a:r>
              <a:rPr lang="tr-TR" dirty="0"/>
              <a:t>Hayvan Kullanımı (aynı genetik ve fizyolojik özelliklere sahip deneme dışı)</a:t>
            </a:r>
          </a:p>
          <a:p>
            <a:pPr marL="114300" indent="0">
              <a:buNone/>
            </a:pPr>
            <a:r>
              <a:rPr lang="tr-TR" dirty="0"/>
              <a:t>-alt raflarda tutulurlar</a:t>
            </a:r>
          </a:p>
          <a:p>
            <a:pPr marL="114300" indent="0">
              <a:buNone/>
            </a:pPr>
            <a:r>
              <a:rPr lang="tr-TR" dirty="0" smtClean="0"/>
              <a:t>-diğerlerinin kirli altlığı karıştırılır.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İnspeksiyon</a:t>
            </a:r>
            <a:r>
              <a:rPr lang="tr-TR" dirty="0" smtClean="0"/>
              <a:t>,</a:t>
            </a:r>
          </a:p>
          <a:p>
            <a:r>
              <a:rPr lang="tr-TR" dirty="0" err="1"/>
              <a:t>immunofluorescence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(IFA), </a:t>
            </a:r>
            <a:r>
              <a:rPr lang="tr-TR" dirty="0" err="1"/>
              <a:t>enzymelinked</a:t>
            </a:r>
            <a:r>
              <a:rPr lang="tr-TR" dirty="0"/>
              <a:t> </a:t>
            </a:r>
            <a:r>
              <a:rPr lang="tr-TR" dirty="0" err="1"/>
              <a:t>immunosorbent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(ELISA) ve western </a:t>
            </a:r>
            <a:r>
              <a:rPr lang="tr-TR" dirty="0" err="1"/>
              <a:t>immunoblotting</a:t>
            </a:r>
            <a:r>
              <a:rPr lang="tr-TR" dirty="0" smtClean="0"/>
              <a:t>)</a:t>
            </a:r>
          </a:p>
          <a:p>
            <a:r>
              <a:rPr lang="tr-TR" dirty="0"/>
              <a:t>PCR, </a:t>
            </a:r>
            <a:r>
              <a:rPr lang="tr-TR" dirty="0" err="1"/>
              <a:t>qPCR</a:t>
            </a:r>
            <a:r>
              <a:rPr lang="tr-TR" dirty="0"/>
              <a:t>, in </a:t>
            </a:r>
            <a:r>
              <a:rPr lang="tr-TR" dirty="0" err="1"/>
              <a:t>situ</a:t>
            </a:r>
            <a:r>
              <a:rPr lang="tr-TR" dirty="0"/>
              <a:t> </a:t>
            </a:r>
            <a:r>
              <a:rPr lang="tr-TR" dirty="0" err="1"/>
              <a:t>hibridizasyon</a:t>
            </a:r>
            <a:r>
              <a:rPr lang="tr-TR" dirty="0"/>
              <a:t>, FISH </a:t>
            </a:r>
            <a:endParaRPr lang="tr-TR" dirty="0" smtClean="0"/>
          </a:p>
          <a:p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2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2067" cy="68580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Karantina-Kaynağı Belli Olmayan </a:t>
            </a:r>
            <a:r>
              <a:rPr lang="tr-TR" dirty="0" smtClean="0">
                <a:solidFill>
                  <a:srgbClr val="FF0000"/>
                </a:solidFill>
              </a:rPr>
              <a:t>Hayvan Kullanımı</a:t>
            </a:r>
          </a:p>
          <a:p>
            <a:r>
              <a:rPr lang="tr-TR" dirty="0" smtClean="0"/>
              <a:t>Güvenilir kaynak: sağlık durumu raporu verebilen </a:t>
            </a:r>
          </a:p>
          <a:p>
            <a:r>
              <a:rPr lang="tr-TR" dirty="0" smtClean="0"/>
              <a:t>Risk en çok </a:t>
            </a:r>
            <a:r>
              <a:rPr lang="tr-TR" dirty="0" err="1" smtClean="0"/>
              <a:t>transgenik</a:t>
            </a:r>
            <a:r>
              <a:rPr lang="tr-TR" dirty="0" smtClean="0"/>
              <a:t> hayvanlardadır.</a:t>
            </a:r>
          </a:p>
          <a:p>
            <a:r>
              <a:rPr lang="tr-TR" dirty="0" smtClean="0"/>
              <a:t>Çok sayıda farklı kaynaklardan alım (Avantaj-Dezavantaj?)</a:t>
            </a:r>
          </a:p>
          <a:p>
            <a:endParaRPr lang="tr-TR" dirty="0" smtClean="0"/>
          </a:p>
          <a:p>
            <a:r>
              <a:rPr lang="tr-TR" dirty="0" smtClean="0"/>
              <a:t>Karantina: yeterli sayıda yer varsa!!! (dört 4 hafta)</a:t>
            </a:r>
          </a:p>
          <a:p>
            <a:pPr marL="114300" indent="0">
              <a:buNone/>
            </a:pPr>
            <a:r>
              <a:rPr lang="tr-TR" dirty="0" smtClean="0"/>
              <a:t>-negatif basınçlı odalar, IVC kafesler</a:t>
            </a:r>
          </a:p>
          <a:p>
            <a:endParaRPr lang="tr-TR" dirty="0" smtClean="0"/>
          </a:p>
          <a:p>
            <a:r>
              <a:rPr lang="tr-TR" dirty="0" smtClean="0"/>
              <a:t>Karantina gerektirmeyen durum:</a:t>
            </a:r>
          </a:p>
          <a:p>
            <a:pPr marL="114300" indent="0">
              <a:buNone/>
            </a:pPr>
            <a:r>
              <a:rPr lang="tr-TR" dirty="0" smtClean="0"/>
              <a:t>-yüksek standartla çalışan</a:t>
            </a:r>
          </a:p>
          <a:p>
            <a:pPr marL="114300" indent="0">
              <a:buNone/>
            </a:pPr>
            <a:r>
              <a:rPr lang="tr-TR" smtClean="0"/>
              <a:t>-transportu </a:t>
            </a:r>
            <a:r>
              <a:rPr lang="tr-TR" dirty="0" smtClean="0"/>
              <a:t>aynı zincirde yapılan</a:t>
            </a:r>
          </a:p>
          <a:p>
            <a:pPr marL="114300" indent="0">
              <a:buNone/>
            </a:pPr>
            <a:r>
              <a:rPr lang="tr-TR" dirty="0" smtClean="0"/>
              <a:t>-sağlık raporu verebilen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74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Ekran Gösterisi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6_Bitişiklik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Windows Kullanıcısı</cp:lastModifiedBy>
  <cp:revision>1</cp:revision>
  <dcterms:created xsi:type="dcterms:W3CDTF">2020-02-11T17:36:36Z</dcterms:created>
  <dcterms:modified xsi:type="dcterms:W3CDTF">2020-02-11T17:36:53Z</dcterms:modified>
</cp:coreProperties>
</file>